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5" r:id="rId2"/>
    <p:sldId id="296" r:id="rId3"/>
    <p:sldId id="297" r:id="rId4"/>
    <p:sldId id="299" r:id="rId5"/>
    <p:sldId id="302" r:id="rId6"/>
    <p:sldId id="298" r:id="rId7"/>
    <p:sldId id="304" r:id="rId8"/>
    <p:sldId id="308" r:id="rId9"/>
    <p:sldId id="305" r:id="rId10"/>
    <p:sldId id="311" r:id="rId11"/>
    <p:sldId id="307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375" autoAdjust="0"/>
  </p:normalViewPr>
  <p:slideViewPr>
    <p:cSldViewPr>
      <p:cViewPr varScale="1">
        <p:scale>
          <a:sx n="95" d="100"/>
          <a:sy n="95" d="100"/>
        </p:scale>
        <p:origin x="5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1160145-4962-4D5E-B6EB-AC4734540640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1"/>
            <a:ext cx="5607050" cy="41560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525"/>
            <a:ext cx="3038475" cy="4619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ECF1946-1373-4031-98AE-D12862FBD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~11k non-traditional students</a:t>
            </a:r>
          </a:p>
          <a:p>
            <a:r>
              <a:rPr lang="en-US" dirty="0"/>
              <a:t>~16k working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0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BFC-AF0E-49CE-B262-FD78C880F3B1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19-EBB8-4F37-8D32-B8CF3EA0B64A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0179-40BD-4ED2-94C2-5D8CE3EF92BE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67D9-583A-4F83-95DF-3537B5DD92F4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BF5-C39E-4D80-8CAE-22A42DF111BD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9B3C-945D-47D5-AC5A-011F72D65FAC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2DA7-670C-4660-9844-A71091CD9C4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5180-D605-447E-B711-0CEB6410F933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E0FD-B6B9-4BA4-B16C-1F8B2B157B77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6200"/>
            <a:ext cx="84486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69B6-B689-4C7F-82FA-9E6D8D53C953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B2B6-C928-45BF-BBFA-4524BC9476D6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16C-CA36-4193-A478-3AB99EEBEB57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7315200" cy="147002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Education’s Key Role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Montana Higher Education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University System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21, 2019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52400"/>
            <a:ext cx="9144000" cy="609600"/>
            <a:chOff x="0" y="304800"/>
            <a:chExt cx="9144000" cy="6096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111"/>
            <a:stretch>
              <a:fillRect/>
            </a:stretch>
          </p:blipFill>
          <p:spPr bwMode="auto">
            <a:xfrm>
              <a:off x="2286000" y="304800"/>
              <a:ext cx="6858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b="4478"/>
            <a:stretch>
              <a:fillRect/>
            </a:stretch>
          </p:blipFill>
          <p:spPr bwMode="auto">
            <a:xfrm>
              <a:off x="0" y="304800"/>
              <a:ext cx="23907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981200" y="5867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Commissioner of Higher Education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3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8D131-657B-C74F-99B3-1514E9E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307A0-80DB-459B-8D58-B444B5286975}"/>
              </a:ext>
            </a:extLst>
          </p:cNvPr>
          <p:cNvSpPr/>
          <p:nvPr/>
        </p:nvSpPr>
        <p:spPr>
          <a:xfrm>
            <a:off x="381000" y="1493215"/>
            <a:ext cx="8077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/>
              <a:t>Dora Hugs, a Crow Elder and science teacher in Pryor MT, received the Outstanding Non-Traditional Student award from the University Professional and Continuing Education Association and was honored at a ceremony in Seattle.  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/>
              <a:t>Dora completed MSU’s Masters Degree in Science Education, which is offered largely online.  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/>
              <a:t>Dora taught science and Crow language in Pryor while completing her degree and believes that this degree helped her to teach science in a way that is accurate in science content while remaining meaningful and consistent with the culture of her students.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9954E-4D8A-C94C-92D3-959778EDF00F}"/>
              </a:ext>
            </a:extLst>
          </p:cNvPr>
          <p:cNvSpPr/>
          <p:nvPr/>
        </p:nvSpPr>
        <p:spPr>
          <a:xfrm>
            <a:off x="-533400" y="121920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Student Success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717079-0316-45A2-95C0-49F1F8D3FF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Online student success, example 2 continued</a:t>
            </a:r>
          </a:p>
        </p:txBody>
      </p:sp>
    </p:spTree>
    <p:extLst>
      <p:ext uri="{BB962C8B-B14F-4D97-AF65-F5344CB8AC3E}">
        <p14:creationId xmlns:p14="http://schemas.microsoft.com/office/powerpoint/2010/main" val="333056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8D131-657B-C74F-99B3-1514E9E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DB86B-A956-3042-B3A2-716DCD2E1F5A}"/>
              </a:ext>
            </a:extLst>
          </p:cNvPr>
          <p:cNvSpPr/>
          <p:nvPr/>
        </p:nvSpPr>
        <p:spPr>
          <a:xfrm>
            <a:off x="-533400" y="121920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218B7-EF8C-AD4D-B810-AD74219B45B7}"/>
              </a:ext>
            </a:extLst>
          </p:cNvPr>
          <p:cNvSpPr txBox="1"/>
          <p:nvPr/>
        </p:nvSpPr>
        <p:spPr>
          <a:xfrm>
            <a:off x="228600" y="1782048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Policy:</a:t>
            </a:r>
            <a:r>
              <a:rPr lang="en-US" sz="2400" dirty="0"/>
              <a:t> Do BOR policies hamper (or can they advance) access to quality online opportunities for Montana students?</a:t>
            </a:r>
          </a:p>
          <a:p>
            <a:endParaRPr lang="en-US" sz="2400" b="1" dirty="0"/>
          </a:p>
          <a:p>
            <a:r>
              <a:rPr lang="en-US" sz="2400" b="1" dirty="0"/>
              <a:t>Partnerships:</a:t>
            </a:r>
            <a:r>
              <a:rPr lang="en-US" sz="2400" dirty="0"/>
              <a:t> Can we develop tools that lower the activation energy for online collaborations between MUS campuses?</a:t>
            </a:r>
          </a:p>
          <a:p>
            <a:endParaRPr lang="en-US" sz="2400" b="1" dirty="0"/>
          </a:p>
          <a:p>
            <a:r>
              <a:rPr lang="en-US" sz="2400" b="1" dirty="0"/>
              <a:t>Priorities: </a:t>
            </a:r>
            <a:r>
              <a:rPr lang="en-US" sz="2400" dirty="0"/>
              <a:t>Can we identify and prioritize areas of need (by industry or geography) and strategically act to address those needs?</a:t>
            </a:r>
          </a:p>
          <a:p>
            <a:endParaRPr lang="en-US" b="1" dirty="0"/>
          </a:p>
          <a:p>
            <a:pPr algn="ctr"/>
            <a:r>
              <a:rPr lang="en-US" sz="3200" b="1" dirty="0">
                <a:highlight>
                  <a:srgbClr val="FFFF00"/>
                </a:highlight>
              </a:rPr>
              <a:t>Expect an update at the March 2020 BOR meeting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D6F0ED-E8D2-4E1B-803E-44CC0A0B96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next?</a:t>
            </a:r>
          </a:p>
        </p:txBody>
      </p:sp>
    </p:spTree>
    <p:extLst>
      <p:ext uri="{BB962C8B-B14F-4D97-AF65-F5344CB8AC3E}">
        <p14:creationId xmlns:p14="http://schemas.microsoft.com/office/powerpoint/2010/main" val="245526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33BAB0-8AD5-3E43-A421-EB2B0B34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25643"/>
              </p:ext>
            </p:extLst>
          </p:nvPr>
        </p:nvGraphicFramePr>
        <p:xfrm>
          <a:off x="381001" y="2133600"/>
          <a:ext cx="8000999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7931">
                  <a:extLst>
                    <a:ext uri="{9D8B030D-6E8A-4147-A177-3AD203B41FA5}">
                      <a16:colId xmlns:a16="http://schemas.microsoft.com/office/drawing/2014/main" val="2438514730"/>
                    </a:ext>
                  </a:extLst>
                </a:gridCol>
                <a:gridCol w="1584356">
                  <a:extLst>
                    <a:ext uri="{9D8B030D-6E8A-4147-A177-3AD203B41FA5}">
                      <a16:colId xmlns:a16="http://schemas.microsoft.com/office/drawing/2014/main" val="3110883887"/>
                    </a:ext>
                  </a:extLst>
                </a:gridCol>
                <a:gridCol w="1584356">
                  <a:extLst>
                    <a:ext uri="{9D8B030D-6E8A-4147-A177-3AD203B41FA5}">
                      <a16:colId xmlns:a16="http://schemas.microsoft.com/office/drawing/2014/main" val="3014545735"/>
                    </a:ext>
                  </a:extLst>
                </a:gridCol>
                <a:gridCol w="1584356">
                  <a:extLst>
                    <a:ext uri="{9D8B030D-6E8A-4147-A177-3AD203B41FA5}">
                      <a16:colId xmlns:a16="http://schemas.microsoft.com/office/drawing/2014/main" val="832729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highlight>
                            <a:srgbClr val="800000"/>
                          </a:highlight>
                        </a:rPr>
                        <a:t>Face-to-face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Some Distance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Online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2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6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# of students </a:t>
                      </a:r>
                      <a:r>
                        <a:rPr lang="en-US" sz="1400" b="0" dirty="0"/>
                        <a:t>(</a:t>
                      </a:r>
                      <a:r>
                        <a:rPr lang="en-US" sz="1400" b="1" dirty="0"/>
                        <a:t>% of total</a:t>
                      </a:r>
                      <a:r>
                        <a:rPr lang="en-US" sz="1400" dirty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21,215 </a:t>
                      </a:r>
                      <a:r>
                        <a:rPr lang="en-US" sz="1400" dirty="0"/>
                        <a:t>(</a:t>
                      </a:r>
                      <a:r>
                        <a:rPr lang="en-US" sz="1400" b="1" dirty="0"/>
                        <a:t>66.5%</a:t>
                      </a:r>
                      <a:r>
                        <a:rPr lang="en-US" sz="1400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7,085 </a:t>
                      </a:r>
                      <a:r>
                        <a:rPr lang="en-US" sz="1400" dirty="0"/>
                        <a:t>(</a:t>
                      </a:r>
                      <a:r>
                        <a:rPr lang="en-US" sz="1400" b="1" dirty="0"/>
                        <a:t>22.2%</a:t>
                      </a:r>
                      <a:r>
                        <a:rPr lang="en-US" sz="1400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3,585 </a:t>
                      </a:r>
                      <a:r>
                        <a:rPr lang="en-US" sz="1400" dirty="0"/>
                        <a:t>(</a:t>
                      </a:r>
                      <a:r>
                        <a:rPr lang="en-US" sz="1400" b="1" dirty="0"/>
                        <a:t>11.2%</a:t>
                      </a:r>
                      <a:r>
                        <a:rPr lang="en-US" sz="1400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45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Non-traditional %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46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Working Students*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55.1%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4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Part-time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10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Average Credit Load </a:t>
                      </a:r>
                      <a:r>
                        <a:rPr lang="en-US" sz="1100" dirty="0"/>
                        <a:t>(undergraduates)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949505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       * Fall 2017 figure reported. Student categorized as working if unemployment insurance wage data indicate &gt;$500 in earnings for the fourth quarter of 2017.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39164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36456DE-AF1E-9A48-BBD4-804CCE491507}"/>
              </a:ext>
            </a:extLst>
          </p:cNvPr>
          <p:cNvSpPr/>
          <p:nvPr/>
        </p:nvSpPr>
        <p:spPr>
          <a:xfrm>
            <a:off x="838200" y="951845"/>
            <a:ext cx="75438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Demographics by Attendance Modality 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(Fall 2018 EOT, MT Resident Students)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050" dirty="0"/>
              <a:t>Source: MUS data warehouse; linked DLI UI wage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A80EA-BDBA-A048-8347-2EC801454928}"/>
              </a:ext>
            </a:extLst>
          </p:cNvPr>
          <p:cNvSpPr txBox="1"/>
          <p:nvPr/>
        </p:nvSpPr>
        <p:spPr>
          <a:xfrm>
            <a:off x="457873" y="5257800"/>
            <a:ext cx="8304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rgbClr val="5C0000"/>
                </a:solidFill>
              </a:rPr>
              <a:t>22% of non-traditional age students enroll fully online</a:t>
            </a:r>
          </a:p>
          <a:p>
            <a:endParaRPr lang="en-US" sz="1000" dirty="0">
              <a:solidFill>
                <a:srgbClr val="5C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rgbClr val="5C0000"/>
                </a:solidFill>
              </a:rPr>
              <a:t>15% of working students enroll fully online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453E24-F68F-4F68-B26C-890C547889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Selected demographics by attendance modality</a:t>
            </a:r>
          </a:p>
        </p:txBody>
      </p:sp>
    </p:spTree>
    <p:extLst>
      <p:ext uri="{BB962C8B-B14F-4D97-AF65-F5344CB8AC3E}">
        <p14:creationId xmlns:p14="http://schemas.microsoft.com/office/powerpoint/2010/main" val="146284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456DE-AF1E-9A48-BBD4-804CCE491507}"/>
              </a:ext>
            </a:extLst>
          </p:cNvPr>
          <p:cNvSpPr/>
          <p:nvPr/>
        </p:nvSpPr>
        <p:spPr>
          <a:xfrm>
            <a:off x="838200" y="762000"/>
            <a:ext cx="7543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Grown in Montana</a:t>
            </a:r>
          </a:p>
          <a:p>
            <a:pPr algn="ctr"/>
            <a:r>
              <a:rPr lang="en-US" sz="1200" b="1" dirty="0">
                <a:solidFill>
                  <a:srgbClr val="5C0000"/>
                </a:solidFill>
              </a:rPr>
              <a:t>MUS resident students, all levels, by attendance modality </a:t>
            </a:r>
          </a:p>
          <a:p>
            <a:pPr algn="ctr"/>
            <a:r>
              <a:rPr lang="en-US" sz="1050" dirty="0"/>
              <a:t>Source: MUS data warehouse</a:t>
            </a:r>
          </a:p>
        </p:txBody>
      </p:sp>
      <p:pic>
        <p:nvPicPr>
          <p:cNvPr id="10" name="Picture 9" descr="Graph showing the breakdown of online only students, in-person students, and those who use both methods">
            <a:extLst>
              <a:ext uri="{FF2B5EF4-FFF2-40B4-BE49-F238E27FC236}">
                <a16:creationId xmlns:a16="http://schemas.microsoft.com/office/drawing/2014/main" id="{AC06524B-8AC4-5B41-80C9-6F1A40DDD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235" y="1623262"/>
            <a:ext cx="7081529" cy="51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8ECAF-54A1-4E3A-BCD7-A8284DB2D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Online has grown in Montana</a:t>
            </a:r>
          </a:p>
        </p:txBody>
      </p:sp>
    </p:spTree>
    <p:extLst>
      <p:ext uri="{BB962C8B-B14F-4D97-AF65-F5344CB8AC3E}">
        <p14:creationId xmlns:p14="http://schemas.microsoft.com/office/powerpoint/2010/main" val="24779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456DE-AF1E-9A48-BBD4-804CCE491507}"/>
              </a:ext>
            </a:extLst>
          </p:cNvPr>
          <p:cNvSpPr/>
          <p:nvPr/>
        </p:nvSpPr>
        <p:spPr>
          <a:xfrm>
            <a:off x="-304800" y="760941"/>
            <a:ext cx="10363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MSU-Billings &amp; City College provide one example</a:t>
            </a:r>
          </a:p>
          <a:p>
            <a:pPr algn="ctr"/>
            <a:r>
              <a:rPr lang="en-US" sz="1200" b="1" dirty="0">
                <a:solidFill>
                  <a:srgbClr val="5C0000"/>
                </a:solidFill>
              </a:rPr>
              <a:t>MSU-Billings and City College resident undergraduate students by attendance modality </a:t>
            </a:r>
          </a:p>
          <a:p>
            <a:pPr algn="ctr"/>
            <a:r>
              <a:rPr lang="en-US" sz="1050" dirty="0"/>
              <a:t>Source: MUS data warehouse</a:t>
            </a:r>
          </a:p>
        </p:txBody>
      </p:sp>
      <p:pic>
        <p:nvPicPr>
          <p:cNvPr id="3" name="Picture 2" descr="Graph showing the breakdown of online only students, in-person students, and those who use both methods at MSU Billings and City College">
            <a:extLst>
              <a:ext uri="{FF2B5EF4-FFF2-40B4-BE49-F238E27FC236}">
                <a16:creationId xmlns:a16="http://schemas.microsoft.com/office/drawing/2014/main" id="{15B6B649-39E0-B449-BE0F-8562C1360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75" y="1660929"/>
            <a:ext cx="7156450" cy="5197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72D16-7990-4EC6-99AB-0669AD7225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MSU Billings and City College provide one example</a:t>
            </a:r>
          </a:p>
        </p:txBody>
      </p:sp>
    </p:spTree>
    <p:extLst>
      <p:ext uri="{BB962C8B-B14F-4D97-AF65-F5344CB8AC3E}">
        <p14:creationId xmlns:p14="http://schemas.microsoft.com/office/powerpoint/2010/main" val="24628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Graph showing the breakdown of online only graduate students, in-person graduate students, and those who use both methods">
            <a:extLst>
              <a:ext uri="{FF2B5EF4-FFF2-40B4-BE49-F238E27FC236}">
                <a16:creationId xmlns:a16="http://schemas.microsoft.com/office/drawing/2014/main" id="{15B6B649-39E0-B449-BE0F-8562C1360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75" y="1660929"/>
            <a:ext cx="7156449" cy="5197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6AD101-9106-EB41-93C6-E48D50D85804}"/>
              </a:ext>
            </a:extLst>
          </p:cNvPr>
          <p:cNvSpPr/>
          <p:nvPr/>
        </p:nvSpPr>
        <p:spPr>
          <a:xfrm>
            <a:off x="-457200" y="760942"/>
            <a:ext cx="10363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students are another</a:t>
            </a:r>
          </a:p>
          <a:p>
            <a:pPr algn="ctr"/>
            <a:r>
              <a:rPr lang="en-US" sz="1200" b="1" dirty="0">
                <a:solidFill>
                  <a:srgbClr val="5C0000"/>
                </a:solidFill>
              </a:rPr>
              <a:t>MUS resident graduate students by attendance modality </a:t>
            </a:r>
          </a:p>
          <a:p>
            <a:pPr algn="ctr"/>
            <a:r>
              <a:rPr lang="en-US" sz="1050" dirty="0"/>
              <a:t>Source: MUS data warehouse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80A6F-C8D1-41F5-89A8-A01FA30A83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Graduate students are another</a:t>
            </a:r>
          </a:p>
        </p:txBody>
      </p:sp>
    </p:spTree>
    <p:extLst>
      <p:ext uri="{BB962C8B-B14F-4D97-AF65-F5344CB8AC3E}">
        <p14:creationId xmlns:p14="http://schemas.microsoft.com/office/powerpoint/2010/main" val="166571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the United States showing where online students are">
            <a:extLst>
              <a:ext uri="{FF2B5EF4-FFF2-40B4-BE49-F238E27FC236}">
                <a16:creationId xmlns:a16="http://schemas.microsoft.com/office/drawing/2014/main" id="{1146FAD0-8843-7A46-A8F2-B1948ED5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82485"/>
            <a:ext cx="5486400" cy="26037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456DE-AF1E-9A48-BBD4-804CCE491507}"/>
              </a:ext>
            </a:extLst>
          </p:cNvPr>
          <p:cNvSpPr/>
          <p:nvPr/>
        </p:nvSpPr>
        <p:spPr>
          <a:xfrm>
            <a:off x="845457" y="805059"/>
            <a:ext cx="75438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online students?</a:t>
            </a:r>
          </a:p>
          <a:p>
            <a:pPr algn="ctr"/>
            <a:r>
              <a:rPr lang="en-US" sz="1050" dirty="0"/>
              <a:t>Fall 2018 Census, all levels. Source: MUS data warehouse</a:t>
            </a:r>
          </a:p>
        </p:txBody>
      </p:sp>
      <p:pic>
        <p:nvPicPr>
          <p:cNvPr id="7" name="Picture 6" descr="Another map of the United States showing where online students are">
            <a:extLst>
              <a:ext uri="{FF2B5EF4-FFF2-40B4-BE49-F238E27FC236}">
                <a16:creationId xmlns:a16="http://schemas.microsoft.com/office/drawing/2014/main" id="{DC41280D-C234-F74D-95A1-629ABD774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656" y="3876069"/>
            <a:ext cx="6342743" cy="29907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EA73AE-0F9A-40B8-B378-F2B4E971A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Where are online students?</a:t>
            </a:r>
          </a:p>
        </p:txBody>
      </p:sp>
    </p:spTree>
    <p:extLst>
      <p:ext uri="{BB962C8B-B14F-4D97-AF65-F5344CB8AC3E}">
        <p14:creationId xmlns:p14="http://schemas.microsoft.com/office/powerpoint/2010/main" val="364046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A7390-28ED-094D-9A28-E2B47EDA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DAADB4E-0214-A946-9582-36DE29C664C5}"/>
              </a:ext>
            </a:extLst>
          </p:cNvPr>
          <p:cNvSpPr txBox="1">
            <a:spLocks/>
          </p:cNvSpPr>
          <p:nvPr/>
        </p:nvSpPr>
        <p:spPr>
          <a:xfrm>
            <a:off x="1371600" y="4983650"/>
            <a:ext cx="6934200" cy="823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Brandi Williams of Havre, MT</a:t>
            </a:r>
          </a:p>
          <a:p>
            <a:pPr marL="0" indent="0">
              <a:buNone/>
            </a:pPr>
            <a:r>
              <a:rPr lang="en-US" sz="2400" dirty="0"/>
              <a:t>Organizational Communication Student at MSU-Billings</a:t>
            </a:r>
          </a:p>
        </p:txBody>
      </p:sp>
      <p:pic>
        <p:nvPicPr>
          <p:cNvPr id="6" name="Content Placeholder 8" descr="Photo of Brandi Williams">
            <a:extLst>
              <a:ext uri="{FF2B5EF4-FFF2-40B4-BE49-F238E27FC236}">
                <a16:creationId xmlns:a16="http://schemas.microsoft.com/office/drawing/2014/main" id="{955B3341-39FD-AF49-8AE5-D17266F3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73" y="2158331"/>
            <a:ext cx="2347853" cy="23478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1B4BEF-8238-5F49-AB2D-43D0C283E04D}"/>
              </a:ext>
            </a:extLst>
          </p:cNvPr>
          <p:cNvSpPr/>
          <p:nvPr/>
        </p:nvSpPr>
        <p:spPr>
          <a:xfrm>
            <a:off x="-533400" y="121920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Student Success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DAAD2-64B1-474B-9B5C-294612EA71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Online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44700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8D131-657B-C74F-99B3-1514E9E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307A0-80DB-459B-8D58-B444B5286975}"/>
              </a:ext>
            </a:extLst>
          </p:cNvPr>
          <p:cNvSpPr/>
          <p:nvPr/>
        </p:nvSpPr>
        <p:spPr>
          <a:xfrm>
            <a:off x="914400" y="1493215"/>
            <a:ext cx="6781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endParaRPr lang="en-US" sz="2000" dirty="0"/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“As a single working mother…the online program seemed to fit best for my hectic life.  The Liberal Studies online program gave me the flexibility I needed to be able to finish my degree.  Not only that, the program gave me a well-rounded education that focused on different cultures, different languages, politics, law, business, art and sociology.  I believe I have gained a very valuable and well-rounded education.”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Shanna Stanley of Conrad, MT </a:t>
            </a:r>
          </a:p>
          <a:p>
            <a:pPr lvl="1"/>
            <a:r>
              <a:rPr lang="en-US" sz="1600" dirty="0"/>
              <a:t>Liberal Studies Bachelors Degree Completion Graduate at MSU-Bozeman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9954E-4D8A-C94C-92D3-959778EDF00F}"/>
              </a:ext>
            </a:extLst>
          </p:cNvPr>
          <p:cNvSpPr/>
          <p:nvPr/>
        </p:nvSpPr>
        <p:spPr>
          <a:xfrm>
            <a:off x="-533400" y="121920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Student Success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6FC7DC-480B-4C0A-900B-E110E2798C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Online student success, continued</a:t>
            </a:r>
          </a:p>
        </p:txBody>
      </p:sp>
    </p:spTree>
    <p:extLst>
      <p:ext uri="{BB962C8B-B14F-4D97-AF65-F5344CB8AC3E}">
        <p14:creationId xmlns:p14="http://schemas.microsoft.com/office/powerpoint/2010/main" val="104261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A7390-28ED-094D-9A28-E2B47EDA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9BA77-FE61-DE4D-A4B4-9CF8E16C11E0}"/>
              </a:ext>
            </a:extLst>
          </p:cNvPr>
          <p:cNvSpPr/>
          <p:nvPr/>
        </p:nvSpPr>
        <p:spPr>
          <a:xfrm>
            <a:off x="-533400" y="121920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Student Success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1282D0-6A15-7444-AE6A-F6EDC1F85DA8}"/>
              </a:ext>
            </a:extLst>
          </p:cNvPr>
          <p:cNvSpPr txBox="1">
            <a:spLocks/>
          </p:cNvSpPr>
          <p:nvPr/>
        </p:nvSpPr>
        <p:spPr>
          <a:xfrm>
            <a:off x="0" y="4879543"/>
            <a:ext cx="9144000" cy="99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/>
              <a:t>Kathy Willhite of Billings, MT</a:t>
            </a:r>
          </a:p>
          <a:p>
            <a:pPr marL="0" indent="0">
              <a:buNone/>
            </a:pPr>
            <a:r>
              <a:rPr lang="en-US" sz="2400" dirty="0"/>
              <a:t>BSLS Healthcare and Communication student at MSU-Billings</a:t>
            </a:r>
          </a:p>
        </p:txBody>
      </p:sp>
      <p:pic>
        <p:nvPicPr>
          <p:cNvPr id="8" name="Picture 7" descr="Photo of Kathy Willhite">
            <a:extLst>
              <a:ext uri="{FF2B5EF4-FFF2-40B4-BE49-F238E27FC236}">
                <a16:creationId xmlns:a16="http://schemas.microsoft.com/office/drawing/2014/main" id="{51D024ED-752A-D445-8E29-D994AFDA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768" y="2013749"/>
            <a:ext cx="2594464" cy="25944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AA7581-50EC-4146-95F0-E1E3E4157E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Online student success, example 2</a:t>
            </a:r>
          </a:p>
        </p:txBody>
      </p:sp>
    </p:spTree>
    <p:extLst>
      <p:ext uri="{BB962C8B-B14F-4D97-AF65-F5344CB8AC3E}">
        <p14:creationId xmlns:p14="http://schemas.microsoft.com/office/powerpoint/2010/main" val="312591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41626</TotalTime>
  <Words>601</Words>
  <Application>Microsoft Office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  Online Education’s Key Role  in Montana Higher Education  Montana University System November 21, 2019</vt:lpstr>
      <vt:lpstr>Selected demographics by attendance modality</vt:lpstr>
      <vt:lpstr>Online has grown in Montana</vt:lpstr>
      <vt:lpstr>MSU Billings and City College provide one example</vt:lpstr>
      <vt:lpstr>Graduate students are another</vt:lpstr>
      <vt:lpstr>Where are online students?</vt:lpstr>
      <vt:lpstr>Online student success</vt:lpstr>
      <vt:lpstr>Online student success, continued</vt:lpstr>
      <vt:lpstr>Online student success, example 2</vt:lpstr>
      <vt:lpstr>Online student success, example 2 continued</vt:lpstr>
      <vt:lpstr>What is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2019 eLearning Update</dc:title>
  <dc:creator>Tlyer Trevor</dc:creator>
  <cp:lastModifiedBy>Power, Rebecca</cp:lastModifiedBy>
  <cp:revision>297</cp:revision>
  <cp:lastPrinted>2014-10-24T21:46:20Z</cp:lastPrinted>
  <dcterms:created xsi:type="dcterms:W3CDTF">2011-08-16T15:08:43Z</dcterms:created>
  <dcterms:modified xsi:type="dcterms:W3CDTF">2019-11-13T23:07:03Z</dcterms:modified>
</cp:coreProperties>
</file>