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handoutMasterIdLst>
    <p:handoutMasterId r:id="rId20"/>
  </p:handoutMasterIdLst>
  <p:sldIdLst>
    <p:sldId id="256" r:id="rId5"/>
    <p:sldId id="264" r:id="rId6"/>
    <p:sldId id="263" r:id="rId7"/>
    <p:sldId id="269" r:id="rId8"/>
    <p:sldId id="270" r:id="rId9"/>
    <p:sldId id="265" r:id="rId10"/>
    <p:sldId id="266" r:id="rId11"/>
    <p:sldId id="257" r:id="rId12"/>
    <p:sldId id="258" r:id="rId13"/>
    <p:sldId id="259" r:id="rId14"/>
    <p:sldId id="260" r:id="rId15"/>
    <p:sldId id="261" r:id="rId16"/>
    <p:sldId id="262" r:id="rId17"/>
    <p:sldId id="267" r:id="rId18"/>
    <p:sldId id="268" r:id="rId19"/>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5" autoAdjust="0"/>
    <p:restoredTop sz="94650"/>
  </p:normalViewPr>
  <p:slideViewPr>
    <p:cSldViewPr snapToGrid="0" snapToObjects="1">
      <p:cViewPr varScale="1">
        <p:scale>
          <a:sx n="194" d="100"/>
          <a:sy n="194" d="100"/>
        </p:scale>
        <p:origin x="192" y="552"/>
      </p:cViewPr>
      <p:guideLst>
        <p:guide orient="horz" pos="1620"/>
        <p:guide pos="2160"/>
      </p:guideLst>
    </p:cSldViewPr>
  </p:slid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30" d="100"/>
          <a:sy n="130" d="100"/>
        </p:scale>
        <p:origin x="285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B4D036-FBC9-BD4A-944B-9C3F38B41A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C4CF90-D424-CD43-9C15-E98958C019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F6465C-0121-9C47-8140-6C887B9F0757}" type="datetimeFigureOut">
              <a:rPr lang="en-US" smtClean="0"/>
              <a:t>3/5/18</a:t>
            </a:fld>
            <a:endParaRPr lang="en-US"/>
          </a:p>
        </p:txBody>
      </p:sp>
      <p:sp>
        <p:nvSpPr>
          <p:cNvPr id="4" name="Footer Placeholder 3">
            <a:extLst>
              <a:ext uri="{FF2B5EF4-FFF2-40B4-BE49-F238E27FC236}">
                <a16:creationId xmlns:a16="http://schemas.microsoft.com/office/drawing/2014/main" id="{ADA2D883-0122-024F-8D35-E42B30F6F8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7577EDE-2113-3747-A2FB-AB589509D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A6B295-C8CC-0F4E-8411-2E659B164B33}" type="slidenum">
              <a:rPr lang="en-US" smtClean="0"/>
              <a:t>‹#›</a:t>
            </a:fld>
            <a:endParaRPr lang="en-US"/>
          </a:p>
        </p:txBody>
      </p:sp>
    </p:spTree>
    <p:extLst>
      <p:ext uri="{BB962C8B-B14F-4D97-AF65-F5344CB8AC3E}">
        <p14:creationId xmlns:p14="http://schemas.microsoft.com/office/powerpoint/2010/main" val="35765443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3/5/18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540443"/>
            <a:ext cx="1543050" cy="40541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2900" y="540444"/>
            <a:ext cx="4514850" cy="38282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2560D-EC28-3B41-86E8-18F1CE0113B4}" type="datetimeFigureOut">
              <a:rPr lang="en-US" smtClean="0"/>
              <a:t>3/5/18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none"/>
            </a:lvl1pPr>
          </a:lstStyle>
          <a:p>
            <a:r>
              <a:rPr lang="en-US"/>
              <a:t>Click to edit Master title style</a:t>
            </a:r>
            <a:endParaRPr lang="en-US" dirty="0"/>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3/5/18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3/5/18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327587"/>
            <a:ext cx="6172200" cy="8572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42900" y="1208891"/>
            <a:ext cx="3030141" cy="70251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42900" y="1992884"/>
            <a:ext cx="3030141" cy="260173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83770" y="1208891"/>
            <a:ext cx="3031331" cy="70251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83770" y="1992885"/>
            <a:ext cx="3031331" cy="260173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t>3/5/18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3/5/18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3/5/18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2681287" y="567465"/>
            <a:ext cx="3833813" cy="402715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3/5/18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3/5/18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401903"/>
            <a:ext cx="61722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2900" y="1200151"/>
            <a:ext cx="6172200" cy="31166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2901" y="4767263"/>
            <a:ext cx="543719" cy="273844"/>
          </a:xfrm>
          <a:prstGeom prst="rect">
            <a:avLst/>
          </a:prstGeom>
        </p:spPr>
        <p:txBody>
          <a:bodyPr vert="horz" lIns="91440" tIns="45720" rIns="91440" bIns="45720" rtlCol="0" anchor="ctr"/>
          <a:lstStyle>
            <a:lvl1pPr algn="l">
              <a:defRPr sz="750">
                <a:solidFill>
                  <a:schemeClr val="bg1"/>
                </a:solidFill>
                <a:latin typeface="Trebuchet MS"/>
              </a:defRPr>
            </a:lvl1pPr>
          </a:lstStyle>
          <a:p>
            <a:fld id="{68C2560D-EC28-3B41-86E8-18F1CE0113B4}" type="datetimeFigureOut">
              <a:rPr lang="en-US" smtClean="0"/>
              <a:pPr/>
              <a:t>3/5/18</a:t>
            </a:fld>
            <a:endParaRPr lang="en-US" dirty="0"/>
          </a:p>
        </p:txBody>
      </p:sp>
      <p:sp>
        <p:nvSpPr>
          <p:cNvPr id="5" name="Footer Placeholder 4"/>
          <p:cNvSpPr>
            <a:spLocks noGrp="1"/>
          </p:cNvSpPr>
          <p:nvPr>
            <p:ph type="ftr" sz="quarter" idx="3"/>
          </p:nvPr>
        </p:nvSpPr>
        <p:spPr>
          <a:xfrm>
            <a:off x="4343399" y="4368686"/>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882086" y="4767263"/>
            <a:ext cx="633014" cy="273844"/>
          </a:xfrm>
          <a:prstGeom prst="rect">
            <a:avLst/>
          </a:prstGeom>
        </p:spPr>
        <p:txBody>
          <a:bodyPr vert="horz" lIns="91440" tIns="45720" rIns="91440" bIns="45720" rtlCol="0" anchor="ctr"/>
          <a:lstStyle>
            <a:lvl1pPr algn="ctr">
              <a:defRPr sz="900">
                <a:solidFill>
                  <a:schemeClr val="bg2"/>
                </a:solidFill>
                <a:latin typeface="Trebuchet MS"/>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342900" rtl="0" eaLnBrk="1" latinLnBrk="0" hangingPunct="1">
        <a:spcBef>
          <a:spcPct val="0"/>
        </a:spcBef>
        <a:buNone/>
        <a:defRPr sz="2700" b="1" i="0" kern="1200">
          <a:solidFill>
            <a:schemeClr val="tx1"/>
          </a:solidFill>
          <a:latin typeface="Trebuchet MS"/>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Trebuchet MS"/>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Trebuchet MS"/>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Trebuchet MS"/>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Trebuchet MS"/>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Trebuchet MS"/>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MSU Billings Community Taskforce Recommendations</a:t>
            </a:r>
          </a:p>
        </p:txBody>
      </p:sp>
      <p:sp>
        <p:nvSpPr>
          <p:cNvPr id="3" name="Subtitle 2"/>
          <p:cNvSpPr>
            <a:spLocks noGrp="1"/>
          </p:cNvSpPr>
          <p:nvPr>
            <p:ph type="subTitle" idx="1"/>
          </p:nvPr>
        </p:nvSpPr>
        <p:spPr/>
        <p:txBody>
          <a:bodyPr>
            <a:normAutofit/>
          </a:bodyPr>
          <a:lstStyle/>
          <a:p>
            <a:r>
              <a:rPr lang="en-US" sz="1500" dirty="0"/>
              <a:t>Presentation to the </a:t>
            </a:r>
          </a:p>
          <a:p>
            <a:r>
              <a:rPr lang="en-US" sz="1500" dirty="0"/>
              <a:t>Montana Board of Regents </a:t>
            </a:r>
          </a:p>
          <a:p>
            <a:r>
              <a:rPr lang="en-US" sz="1500" dirty="0"/>
              <a:t>March 8, 2018</a:t>
            </a:r>
          </a:p>
        </p:txBody>
      </p:sp>
    </p:spTree>
    <p:extLst>
      <p:ext uri="{BB962C8B-B14F-4D97-AF65-F5344CB8AC3E}">
        <p14:creationId xmlns:p14="http://schemas.microsoft.com/office/powerpoint/2010/main" val="3565274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Pillar 3 – Program Offerings</a:t>
            </a:r>
          </a:p>
        </p:txBody>
      </p:sp>
      <p:sp>
        <p:nvSpPr>
          <p:cNvPr id="3" name="Content Placeholder 2"/>
          <p:cNvSpPr>
            <a:spLocks noGrp="1"/>
          </p:cNvSpPr>
          <p:nvPr>
            <p:ph idx="1"/>
          </p:nvPr>
        </p:nvSpPr>
        <p:spPr/>
        <p:txBody>
          <a:bodyPr>
            <a:noAutofit/>
          </a:bodyPr>
          <a:lstStyle/>
          <a:p>
            <a:pPr marL="0" indent="0">
              <a:buNone/>
            </a:pPr>
            <a:r>
              <a:rPr lang="en-US" sz="1500" dirty="0"/>
              <a:t>MSUB will differentiate itself by building professional pathways in healthcare, business, education and applied technologies.</a:t>
            </a:r>
          </a:p>
          <a:p>
            <a:r>
              <a:rPr lang="en-US" sz="1500" dirty="0"/>
              <a:t>Conduct an industry-led assessment to bridge industry needs and academic offerings.</a:t>
            </a:r>
          </a:p>
          <a:p>
            <a:r>
              <a:rPr lang="en-US" sz="1500" dirty="0"/>
              <a:t>Enhance professional pathways through applied and experiential learning and dual credit.</a:t>
            </a:r>
          </a:p>
          <a:p>
            <a:r>
              <a:rPr lang="en-US" sz="1500" dirty="0"/>
              <a:t>Regularly review programs to focus energy on in-demand areas.</a:t>
            </a:r>
          </a:p>
          <a:p>
            <a:r>
              <a:rPr lang="en-US" sz="1500" dirty="0"/>
              <a:t>Recognize the unique role of faculty in curriculum development.</a:t>
            </a:r>
          </a:p>
        </p:txBody>
      </p:sp>
    </p:spTree>
    <p:extLst>
      <p:ext uri="{BB962C8B-B14F-4D97-AF65-F5344CB8AC3E}">
        <p14:creationId xmlns:p14="http://schemas.microsoft.com/office/powerpoint/2010/main" val="3594900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Pillar 4 – Marketing &amp; Identity Branding</a:t>
            </a:r>
          </a:p>
        </p:txBody>
      </p:sp>
      <p:sp>
        <p:nvSpPr>
          <p:cNvPr id="3" name="Content Placeholder 2"/>
          <p:cNvSpPr>
            <a:spLocks noGrp="1"/>
          </p:cNvSpPr>
          <p:nvPr>
            <p:ph idx="1"/>
          </p:nvPr>
        </p:nvSpPr>
        <p:spPr/>
        <p:txBody>
          <a:bodyPr>
            <a:normAutofit/>
          </a:bodyPr>
          <a:lstStyle/>
          <a:p>
            <a:pPr marL="0" indent="0">
              <a:buNone/>
            </a:pPr>
            <a:r>
              <a:rPr lang="en-US" sz="1500" dirty="0"/>
              <a:t>MSUB will deploy focused marketing and communication that establishes a respected and unique identity, grows enrollment, and fosters community pride.</a:t>
            </a:r>
          </a:p>
          <a:p>
            <a:r>
              <a:rPr lang="en-US" sz="1500" dirty="0"/>
              <a:t>Implement a new, comprehensive marketing plan, informed via regular analysis.</a:t>
            </a:r>
          </a:p>
          <a:p>
            <a:r>
              <a:rPr lang="en-US" sz="1500" dirty="0"/>
              <a:t>Develop systematic and continuous communications with all campus constituencies, community, and media.</a:t>
            </a:r>
          </a:p>
          <a:p>
            <a:pPr marL="0" indent="0">
              <a:buNone/>
            </a:pPr>
            <a:endParaRPr lang="en-US" dirty="0"/>
          </a:p>
        </p:txBody>
      </p:sp>
    </p:spTree>
    <p:extLst>
      <p:ext uri="{BB962C8B-B14F-4D97-AF65-F5344CB8AC3E}">
        <p14:creationId xmlns:p14="http://schemas.microsoft.com/office/powerpoint/2010/main" val="1042201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Pillar 5 – Facilities/Infrastructure</a:t>
            </a:r>
          </a:p>
        </p:txBody>
      </p:sp>
      <p:sp>
        <p:nvSpPr>
          <p:cNvPr id="3" name="Content Placeholder 2"/>
          <p:cNvSpPr>
            <a:spLocks noGrp="1"/>
          </p:cNvSpPr>
          <p:nvPr>
            <p:ph idx="1"/>
          </p:nvPr>
        </p:nvSpPr>
        <p:spPr/>
        <p:txBody>
          <a:bodyPr>
            <a:noAutofit/>
          </a:bodyPr>
          <a:lstStyle/>
          <a:p>
            <a:pPr marL="0" indent="0">
              <a:buNone/>
            </a:pPr>
            <a:r>
              <a:rPr lang="en-US" sz="1500" dirty="0"/>
              <a:t>MSUB will develop its physical plan to provide attractive hubs for education, community, and business for the region.</a:t>
            </a:r>
          </a:p>
          <a:p>
            <a:r>
              <a:rPr lang="en-US" sz="1500" dirty="0"/>
              <a:t>Complete fundraising and break ground on the Yellowstone Science and Allied Health Building.</a:t>
            </a:r>
          </a:p>
          <a:p>
            <a:r>
              <a:rPr lang="en-US" sz="1500" dirty="0"/>
              <a:t>Effective communication about the university as an event venue.</a:t>
            </a:r>
          </a:p>
          <a:p>
            <a:r>
              <a:rPr lang="en-US" sz="1500" dirty="0"/>
              <a:t>Develop City College as a western “gateway” for career pathways and capitalize on Shiloh Corridor development momentum.</a:t>
            </a:r>
          </a:p>
          <a:p>
            <a:r>
              <a:rPr lang="en-US" sz="1500" dirty="0"/>
              <a:t>Take down the former Academic Support Center.</a:t>
            </a:r>
          </a:p>
          <a:p>
            <a:r>
              <a:rPr lang="en-US" sz="1500" dirty="0"/>
              <a:t>Begin long-term plans to renovate student residence facilities.</a:t>
            </a:r>
          </a:p>
        </p:txBody>
      </p:sp>
    </p:spTree>
    <p:extLst>
      <p:ext uri="{BB962C8B-B14F-4D97-AF65-F5344CB8AC3E}">
        <p14:creationId xmlns:p14="http://schemas.microsoft.com/office/powerpoint/2010/main" val="2452437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Words from the </a:t>
            </a:r>
            <a:r>
              <a:rPr lang="en-US"/>
              <a:t>taskforce members</a:t>
            </a:r>
            <a:endParaRPr lang="en-US" dirty="0"/>
          </a:p>
        </p:txBody>
      </p:sp>
      <p:sp>
        <p:nvSpPr>
          <p:cNvPr id="3" name="Content Placeholder 2"/>
          <p:cNvSpPr>
            <a:spLocks noGrp="1"/>
          </p:cNvSpPr>
          <p:nvPr>
            <p:ph sz="half" idx="1"/>
          </p:nvPr>
        </p:nvSpPr>
        <p:spPr/>
        <p:txBody>
          <a:bodyPr>
            <a:normAutofit/>
          </a:bodyPr>
          <a:lstStyle/>
          <a:p>
            <a:r>
              <a:rPr lang="en-US" sz="1500" dirty="0"/>
              <a:t>Starting-point</a:t>
            </a:r>
          </a:p>
          <a:p>
            <a:r>
              <a:rPr lang="en-US" sz="1500" dirty="0"/>
              <a:t>Impactful</a:t>
            </a:r>
          </a:p>
          <a:p>
            <a:r>
              <a:rPr lang="en-US" sz="1500" dirty="0"/>
              <a:t>Enlightening</a:t>
            </a:r>
          </a:p>
          <a:p>
            <a:r>
              <a:rPr lang="en-US" sz="1500" dirty="0"/>
              <a:t>Behemoth</a:t>
            </a:r>
          </a:p>
          <a:p>
            <a:r>
              <a:rPr lang="en-US" sz="1500" dirty="0"/>
              <a:t>Eye-opening</a:t>
            </a:r>
          </a:p>
          <a:p>
            <a:r>
              <a:rPr lang="en-US" sz="1500" dirty="0"/>
              <a:t>Refreshing</a:t>
            </a:r>
          </a:p>
          <a:p>
            <a:r>
              <a:rPr lang="en-US" sz="1500" dirty="0"/>
              <a:t>Challenging</a:t>
            </a:r>
          </a:p>
          <a:p>
            <a:r>
              <a:rPr lang="en-US" sz="1500" dirty="0"/>
              <a:t>Hopeful</a:t>
            </a:r>
          </a:p>
          <a:p>
            <a:endParaRPr lang="en-US" dirty="0"/>
          </a:p>
        </p:txBody>
      </p:sp>
      <p:sp>
        <p:nvSpPr>
          <p:cNvPr id="4" name="Content Placeholder 3"/>
          <p:cNvSpPr>
            <a:spLocks noGrp="1"/>
          </p:cNvSpPr>
          <p:nvPr>
            <p:ph sz="half" idx="2"/>
          </p:nvPr>
        </p:nvSpPr>
        <p:spPr/>
        <p:txBody>
          <a:bodyPr>
            <a:normAutofit/>
          </a:bodyPr>
          <a:lstStyle/>
          <a:p>
            <a:r>
              <a:rPr lang="en-US" sz="1500" dirty="0"/>
              <a:t>Educational</a:t>
            </a:r>
          </a:p>
          <a:p>
            <a:r>
              <a:rPr lang="en-US" sz="1500" dirty="0"/>
              <a:t>Community</a:t>
            </a:r>
          </a:p>
          <a:p>
            <a:r>
              <a:rPr lang="en-US" sz="1500" dirty="0"/>
              <a:t>Energizing</a:t>
            </a:r>
          </a:p>
          <a:p>
            <a:r>
              <a:rPr lang="en-US" sz="1500" dirty="0"/>
              <a:t>Connections</a:t>
            </a:r>
          </a:p>
          <a:p>
            <a:r>
              <a:rPr lang="en-US" sz="1500" dirty="0"/>
              <a:t>Grounding</a:t>
            </a:r>
          </a:p>
          <a:p>
            <a:r>
              <a:rPr lang="en-US" sz="1500" dirty="0"/>
              <a:t>Jumping-off-point</a:t>
            </a:r>
          </a:p>
          <a:p>
            <a:r>
              <a:rPr lang="en-US" sz="1500" dirty="0"/>
              <a:t>Evolution</a:t>
            </a:r>
          </a:p>
          <a:p>
            <a:r>
              <a:rPr lang="en-US" sz="1500" dirty="0"/>
              <a:t>Fragile</a:t>
            </a:r>
          </a:p>
          <a:p>
            <a:endParaRPr lang="en-US" dirty="0"/>
          </a:p>
        </p:txBody>
      </p:sp>
    </p:spTree>
    <p:extLst>
      <p:ext uri="{BB962C8B-B14F-4D97-AF65-F5344CB8AC3E}">
        <p14:creationId xmlns:p14="http://schemas.microsoft.com/office/powerpoint/2010/main" val="3973007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idx="1"/>
          </p:nvPr>
        </p:nvSpPr>
        <p:spPr/>
        <p:txBody>
          <a:bodyPr>
            <a:normAutofit/>
          </a:bodyPr>
          <a:lstStyle/>
          <a:p>
            <a:r>
              <a:rPr lang="en-US" sz="1500" dirty="0"/>
              <a:t>Form a Chancellor’s Community Advisory Board with representation from key industries in our region</a:t>
            </a:r>
          </a:p>
          <a:p>
            <a:r>
              <a:rPr lang="en-US" sz="1500" dirty="0"/>
              <a:t>Develop an action plan from recommendations, identifying new items vs. initiatives already underway in the university</a:t>
            </a:r>
          </a:p>
          <a:p>
            <a:r>
              <a:rPr lang="en-US" sz="1500" dirty="0"/>
              <a:t>Incorporate the recommendations into our next strategic planning process</a:t>
            </a:r>
          </a:p>
          <a:p>
            <a:r>
              <a:rPr lang="en-US" sz="1500" dirty="0"/>
              <a:t>Communicate regularly to the community about progress</a:t>
            </a:r>
          </a:p>
          <a:p>
            <a:r>
              <a:rPr lang="en-US" sz="1500" dirty="0"/>
              <a:t>Seek additional funding for key recommendations</a:t>
            </a:r>
          </a:p>
        </p:txBody>
      </p:sp>
    </p:spTree>
    <p:extLst>
      <p:ext uri="{BB962C8B-B14F-4D97-AF65-F5344CB8AC3E}">
        <p14:creationId xmlns:p14="http://schemas.microsoft.com/office/powerpoint/2010/main" val="2806399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normAutofit/>
          </a:bodyPr>
          <a:lstStyle/>
          <a:p>
            <a:pPr marL="0" indent="0" algn="ctr">
              <a:buNone/>
            </a:pPr>
            <a:endParaRPr lang="en-US" sz="1500" dirty="0"/>
          </a:p>
          <a:p>
            <a:pPr marL="0" indent="0" algn="ctr">
              <a:buNone/>
            </a:pPr>
            <a:r>
              <a:rPr lang="en-US" sz="1500" dirty="0"/>
              <a:t>Questions and comments are welcome!</a:t>
            </a:r>
          </a:p>
        </p:txBody>
      </p:sp>
    </p:spTree>
    <p:extLst>
      <p:ext uri="{BB962C8B-B14F-4D97-AF65-F5344CB8AC3E}">
        <p14:creationId xmlns:p14="http://schemas.microsoft.com/office/powerpoint/2010/main" val="201098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a:bodyPr>
          <a:lstStyle/>
          <a:p>
            <a:pPr marL="0" indent="0">
              <a:buNone/>
            </a:pPr>
            <a:r>
              <a:rPr lang="en-US" sz="1500" dirty="0"/>
              <a:t>In the spring of 2017, Commissioner Clayton Christian created the MSU Billings (MSUB) Community Taskforce. </a:t>
            </a:r>
          </a:p>
          <a:p>
            <a:pPr marL="0" indent="0">
              <a:buNone/>
            </a:pPr>
            <a:endParaRPr lang="en-US" sz="1500" dirty="0"/>
          </a:p>
          <a:p>
            <a:pPr marL="0" indent="0">
              <a:buNone/>
            </a:pPr>
            <a:r>
              <a:rPr lang="en-US" sz="1500" dirty="0"/>
              <a:t>Deputy Commissioner of Higher Education John Cech facilitated the taskforce, which included Regent Martha Sheehy, MSUB Interim Chancellor Ron Larsen, broad representation from the community as well as faculty, staff, and administration from the university.</a:t>
            </a:r>
          </a:p>
          <a:p>
            <a:pPr marL="0" indent="0">
              <a:buNone/>
            </a:pPr>
            <a:endParaRPr lang="en-US" dirty="0"/>
          </a:p>
        </p:txBody>
      </p:sp>
    </p:spTree>
    <p:extLst>
      <p:ext uri="{BB962C8B-B14F-4D97-AF65-F5344CB8AC3E}">
        <p14:creationId xmlns:p14="http://schemas.microsoft.com/office/powerpoint/2010/main" val="1652447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Community leaders from</a:t>
            </a:r>
          </a:p>
        </p:txBody>
      </p:sp>
      <p:sp>
        <p:nvSpPr>
          <p:cNvPr id="3" name="Content Placeholder 2"/>
          <p:cNvSpPr>
            <a:spLocks noGrp="1"/>
          </p:cNvSpPr>
          <p:nvPr>
            <p:ph sz="half" idx="1"/>
          </p:nvPr>
        </p:nvSpPr>
        <p:spPr/>
        <p:txBody>
          <a:bodyPr>
            <a:noAutofit/>
          </a:bodyPr>
          <a:lstStyle/>
          <a:p>
            <a:r>
              <a:rPr lang="en-US" sz="1050" dirty="0"/>
              <a:t>Anner-Hughes Law Firm</a:t>
            </a:r>
          </a:p>
          <a:p>
            <a:r>
              <a:rPr lang="en-US" sz="1050" dirty="0"/>
              <a:t>Billings Chamber of Commerce</a:t>
            </a:r>
          </a:p>
          <a:p>
            <a:r>
              <a:rPr lang="en-US" sz="1050" dirty="0"/>
              <a:t>Billings Clinic</a:t>
            </a:r>
          </a:p>
          <a:p>
            <a:r>
              <a:rPr lang="en-US" sz="1050" i="1" dirty="0"/>
              <a:t>Billings Gazette</a:t>
            </a:r>
          </a:p>
          <a:p>
            <a:r>
              <a:rPr lang="en-US" sz="1050" dirty="0"/>
              <a:t>Billings Public Schools</a:t>
            </a:r>
          </a:p>
          <a:p>
            <a:r>
              <a:rPr lang="en-US" sz="1050" dirty="0"/>
              <a:t>Big Sky Economic Development </a:t>
            </a:r>
          </a:p>
          <a:p>
            <a:r>
              <a:rPr lang="en-US" sz="1050" dirty="0"/>
              <a:t>Chief Dull Knife College</a:t>
            </a:r>
          </a:p>
          <a:p>
            <a:r>
              <a:rPr lang="en-US" sz="1050" dirty="0"/>
              <a:t>City College</a:t>
            </a:r>
          </a:p>
          <a:p>
            <a:r>
              <a:rPr lang="en-US" sz="1050" dirty="0"/>
              <a:t>City of Billings, City Council </a:t>
            </a:r>
          </a:p>
          <a:p>
            <a:r>
              <a:rPr lang="en-US" sz="1050" dirty="0"/>
              <a:t>ExxonMobil</a:t>
            </a:r>
          </a:p>
          <a:p>
            <a:r>
              <a:rPr lang="en-US" sz="1050" dirty="0"/>
              <a:t>First Interstate Bank</a:t>
            </a:r>
          </a:p>
          <a:p>
            <a:r>
              <a:rPr lang="en-US" sz="1050" dirty="0"/>
              <a:t>McDonald Land Development</a:t>
            </a:r>
          </a:p>
        </p:txBody>
      </p:sp>
      <p:sp>
        <p:nvSpPr>
          <p:cNvPr id="4" name="Content Placeholder 3"/>
          <p:cNvSpPr>
            <a:spLocks noGrp="1"/>
          </p:cNvSpPr>
          <p:nvPr>
            <p:ph sz="half" idx="2"/>
          </p:nvPr>
        </p:nvSpPr>
        <p:spPr/>
        <p:txBody>
          <a:bodyPr>
            <a:normAutofit/>
          </a:bodyPr>
          <a:lstStyle/>
          <a:p>
            <a:r>
              <a:rPr lang="en-US" sz="1050" dirty="0"/>
              <a:t>Montana House of Representatives</a:t>
            </a:r>
          </a:p>
          <a:p>
            <a:r>
              <a:rPr lang="en-US" sz="1050" dirty="0"/>
              <a:t>Montana State University</a:t>
            </a:r>
          </a:p>
          <a:p>
            <a:r>
              <a:rPr lang="en-US" sz="1050" dirty="0"/>
              <a:t>MSU Billings</a:t>
            </a:r>
          </a:p>
          <a:p>
            <a:r>
              <a:rPr lang="en-US" sz="1050" dirty="0"/>
              <a:t>Montana University System</a:t>
            </a:r>
          </a:p>
          <a:p>
            <a:r>
              <a:rPr lang="en-US" sz="1050" dirty="0"/>
              <a:t>Northern Hotel</a:t>
            </a:r>
          </a:p>
          <a:p>
            <a:r>
              <a:rPr lang="en-US" sz="1050" dirty="0"/>
              <a:t>NorthWestern Energy</a:t>
            </a:r>
          </a:p>
          <a:p>
            <a:r>
              <a:rPr lang="en-US" sz="1050" dirty="0"/>
              <a:t>Rimrock Foundation </a:t>
            </a:r>
          </a:p>
          <a:p>
            <a:r>
              <a:rPr lang="en-US" sz="1050" dirty="0"/>
              <a:t>Sanderson Stewart</a:t>
            </a:r>
          </a:p>
          <a:p>
            <a:r>
              <a:rPr lang="en-US" sz="1050" dirty="0"/>
              <a:t>Sibayne-Stillwater </a:t>
            </a:r>
          </a:p>
          <a:p>
            <a:r>
              <a:rPr lang="en-US" sz="1050" dirty="0"/>
              <a:t>St. John’s Lutheran Ministries</a:t>
            </a:r>
          </a:p>
          <a:p>
            <a:r>
              <a:rPr lang="en-US" sz="1050" dirty="0"/>
              <a:t>St. Vincent Healthcare </a:t>
            </a:r>
          </a:p>
          <a:p>
            <a:r>
              <a:rPr lang="en-US" sz="1050" dirty="0"/>
              <a:t>Underriner Motors</a:t>
            </a:r>
          </a:p>
        </p:txBody>
      </p:sp>
    </p:spTree>
    <p:extLst>
      <p:ext uri="{BB962C8B-B14F-4D97-AF65-F5344CB8AC3E}">
        <p14:creationId xmlns:p14="http://schemas.microsoft.com/office/powerpoint/2010/main" val="125882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825" y="1052408"/>
            <a:ext cx="4990170" cy="2737547"/>
          </a:xfrm>
          <a:prstGeom prst="rect">
            <a:avLst/>
          </a:prstGeom>
        </p:spPr>
      </p:pic>
    </p:spTree>
    <p:extLst>
      <p:ext uri="{BB962C8B-B14F-4D97-AF65-F5344CB8AC3E}">
        <p14:creationId xmlns:p14="http://schemas.microsoft.com/office/powerpoint/2010/main" val="4173618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57" y="1403214"/>
            <a:ext cx="3010829" cy="204334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107" y="1403214"/>
            <a:ext cx="3050974" cy="2043343"/>
          </a:xfrm>
          <a:prstGeom prst="rect">
            <a:avLst/>
          </a:prstGeom>
        </p:spPr>
      </p:pic>
    </p:spTree>
    <p:extLst>
      <p:ext uri="{BB962C8B-B14F-4D97-AF65-F5344CB8AC3E}">
        <p14:creationId xmlns:p14="http://schemas.microsoft.com/office/powerpoint/2010/main" val="1509020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1"/>
          </p:nvPr>
        </p:nvSpPr>
        <p:spPr/>
        <p:txBody>
          <a:bodyPr>
            <a:normAutofit/>
          </a:bodyPr>
          <a:lstStyle/>
          <a:p>
            <a:pPr marL="0" indent="0">
              <a:buNone/>
            </a:pPr>
            <a:r>
              <a:rPr lang="en-US" sz="1500" dirty="0"/>
              <a:t>This taskforce sought to engage the broader community/region in MSUB’s visioning effort. Goals included:</a:t>
            </a:r>
          </a:p>
          <a:p>
            <a:r>
              <a:rPr lang="en-US" sz="1500" dirty="0"/>
              <a:t>Strengthening the university’s connection and responsiveness with the community/region.</a:t>
            </a:r>
          </a:p>
          <a:p>
            <a:r>
              <a:rPr lang="en-US" sz="1500" dirty="0"/>
              <a:t>Providing a community sounding board to the internal visioning efforts occurring on campus.</a:t>
            </a:r>
          </a:p>
          <a:p>
            <a:r>
              <a:rPr lang="en-US" sz="1500" dirty="0"/>
              <a:t>Developing strategies, partnership ideas, and suggesting strategies for growing enrollment.</a:t>
            </a:r>
          </a:p>
          <a:p>
            <a:endParaRPr lang="en-US" dirty="0"/>
          </a:p>
        </p:txBody>
      </p:sp>
    </p:spTree>
    <p:extLst>
      <p:ext uri="{BB962C8B-B14F-4D97-AF65-F5344CB8AC3E}">
        <p14:creationId xmlns:p14="http://schemas.microsoft.com/office/powerpoint/2010/main" val="28732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p:txBody>
          <a:bodyPr>
            <a:normAutofit/>
          </a:bodyPr>
          <a:lstStyle/>
          <a:p>
            <a:pPr marL="0" indent="0">
              <a:buNone/>
            </a:pPr>
            <a:r>
              <a:rPr lang="en-US" sz="1500" dirty="0"/>
              <a:t>The taskforce met monthly from April 2017 through February 2018 to gather input from members on the university. The recommendations are grouped into five pillars: </a:t>
            </a:r>
          </a:p>
          <a:p>
            <a:pPr marL="342900" indent="-342900">
              <a:buAutoNum type="arabicParenR"/>
            </a:pPr>
            <a:r>
              <a:rPr lang="en-US" sz="1500" dirty="0"/>
              <a:t>Leadership</a:t>
            </a:r>
          </a:p>
          <a:p>
            <a:pPr marL="342900" indent="-342900">
              <a:buAutoNum type="arabicParenR"/>
            </a:pPr>
            <a:r>
              <a:rPr lang="en-US" sz="1500" dirty="0"/>
              <a:t>Student Success</a:t>
            </a:r>
          </a:p>
          <a:p>
            <a:pPr marL="342900" indent="-342900">
              <a:buAutoNum type="arabicParenR"/>
            </a:pPr>
            <a:r>
              <a:rPr lang="en-US" sz="1500" dirty="0"/>
              <a:t>Program Offerings</a:t>
            </a:r>
          </a:p>
          <a:p>
            <a:pPr marL="342900" indent="-342900">
              <a:buAutoNum type="arabicParenR"/>
            </a:pPr>
            <a:r>
              <a:rPr lang="en-US" sz="1500" dirty="0"/>
              <a:t>Marketing and Identity Branding</a:t>
            </a:r>
          </a:p>
          <a:p>
            <a:pPr marL="342900" indent="-342900">
              <a:buAutoNum type="arabicParenR"/>
            </a:pPr>
            <a:r>
              <a:rPr lang="en-US" sz="1500" dirty="0"/>
              <a:t>Facilities/Infrastructure</a:t>
            </a:r>
          </a:p>
        </p:txBody>
      </p:sp>
    </p:spTree>
    <p:extLst>
      <p:ext uri="{BB962C8B-B14F-4D97-AF65-F5344CB8AC3E}">
        <p14:creationId xmlns:p14="http://schemas.microsoft.com/office/powerpoint/2010/main" val="962124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Pillar 1 - Leadership</a:t>
            </a:r>
          </a:p>
        </p:txBody>
      </p:sp>
      <p:sp>
        <p:nvSpPr>
          <p:cNvPr id="3" name="Content Placeholder 2"/>
          <p:cNvSpPr>
            <a:spLocks noGrp="1"/>
          </p:cNvSpPr>
          <p:nvPr>
            <p:ph idx="1"/>
          </p:nvPr>
        </p:nvSpPr>
        <p:spPr/>
        <p:txBody>
          <a:bodyPr>
            <a:normAutofit/>
          </a:bodyPr>
          <a:lstStyle/>
          <a:p>
            <a:pPr marL="0" indent="0">
              <a:buNone/>
            </a:pPr>
            <a:r>
              <a:rPr lang="en-US" sz="1500" dirty="0"/>
              <a:t>Stable leadership at MSUB will engage community to strategically move the university forward. Recommendations include:</a:t>
            </a:r>
          </a:p>
          <a:p>
            <a:r>
              <a:rPr lang="en-US" sz="1500" dirty="0"/>
              <a:t>Recruit and retain stable leadership </a:t>
            </a:r>
          </a:p>
          <a:p>
            <a:r>
              <a:rPr lang="en-US" sz="1500" dirty="0"/>
              <a:t>Quickly fill interim positions</a:t>
            </a:r>
          </a:p>
          <a:p>
            <a:r>
              <a:rPr lang="en-US" sz="1500" dirty="0"/>
              <a:t>Nurture crucial community partnerships</a:t>
            </a:r>
          </a:p>
          <a:p>
            <a:r>
              <a:rPr lang="en-US" sz="1500" dirty="0"/>
              <a:t>Work alongside community to plan, conduct philanthropy, and advocate for the university</a:t>
            </a:r>
          </a:p>
          <a:p>
            <a:endParaRPr lang="en-US" dirty="0"/>
          </a:p>
        </p:txBody>
      </p:sp>
    </p:spTree>
    <p:extLst>
      <p:ext uri="{BB962C8B-B14F-4D97-AF65-F5344CB8AC3E}">
        <p14:creationId xmlns:p14="http://schemas.microsoft.com/office/powerpoint/2010/main" val="819065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Pillar 2 – Student Success</a:t>
            </a:r>
          </a:p>
        </p:txBody>
      </p:sp>
      <p:sp>
        <p:nvSpPr>
          <p:cNvPr id="3" name="Content Placeholder 2"/>
          <p:cNvSpPr>
            <a:spLocks noGrp="1"/>
          </p:cNvSpPr>
          <p:nvPr>
            <p:ph idx="1"/>
          </p:nvPr>
        </p:nvSpPr>
        <p:spPr/>
        <p:txBody>
          <a:bodyPr>
            <a:normAutofit/>
          </a:bodyPr>
          <a:lstStyle/>
          <a:p>
            <a:pPr marL="0" indent="0">
              <a:buNone/>
            </a:pPr>
            <a:r>
              <a:rPr lang="en-US" sz="1500" dirty="0"/>
              <a:t>MSUB will place the success of its diverse student population as its highest priority.</a:t>
            </a:r>
          </a:p>
          <a:p>
            <a:r>
              <a:rPr lang="en-US" sz="1500" dirty="0"/>
              <a:t>Develop best-practice pathways for students from admissions outreach to graduation.</a:t>
            </a:r>
          </a:p>
          <a:p>
            <a:r>
              <a:rPr lang="en-US" sz="1500" dirty="0"/>
              <a:t>Improve academic and advisory support for both traditional and non-traditional students.</a:t>
            </a:r>
          </a:p>
          <a:p>
            <a:r>
              <a:rPr lang="en-US" sz="1500" dirty="0"/>
              <a:t>Expand links to career and professional opportunities and employment.</a:t>
            </a:r>
          </a:p>
          <a:p>
            <a:pPr marL="0" indent="0">
              <a:buNone/>
            </a:pPr>
            <a:endParaRPr lang="en-US" dirty="0"/>
          </a:p>
        </p:txBody>
      </p:sp>
    </p:spTree>
    <p:extLst>
      <p:ext uri="{BB962C8B-B14F-4D97-AF65-F5344CB8AC3E}">
        <p14:creationId xmlns:p14="http://schemas.microsoft.com/office/powerpoint/2010/main" val="2695242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MSUB_WaveTemplate_16_9 (3)</Template>
  <TotalTime>2617</TotalTime>
  <Words>647</Words>
  <Application>Microsoft Macintosh PowerPoint</Application>
  <PresentationFormat>Custom</PresentationFormat>
  <Paragraphs>99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Trebuchet MS</vt:lpstr>
      <vt:lpstr>Office Theme</vt:lpstr>
      <vt:lpstr>MSU Billings Community Taskforce Recommendations</vt:lpstr>
      <vt:lpstr>Background</vt:lpstr>
      <vt:lpstr>Community leaders from</vt:lpstr>
      <vt:lpstr>PowerPoint Presentation</vt:lpstr>
      <vt:lpstr>PowerPoint Presentation</vt:lpstr>
      <vt:lpstr>Goals</vt:lpstr>
      <vt:lpstr>Process</vt:lpstr>
      <vt:lpstr>Pillar 1 - Leadership</vt:lpstr>
      <vt:lpstr>Pillar 2 – Student Success</vt:lpstr>
      <vt:lpstr>Pillar 3 – Program Offerings</vt:lpstr>
      <vt:lpstr>Pillar 4 – Marketing &amp; Identity Branding</vt:lpstr>
      <vt:lpstr>Pillar 5 – Facilities/Infrastructure</vt:lpstr>
      <vt:lpstr>Words from the taskforce members</vt:lpstr>
      <vt:lpstr>What’s next?</vt:lpstr>
      <vt:lpstr>Thank you</vt:lpstr>
    </vt:vector>
  </TitlesOfParts>
  <Manager/>
  <Company>Montana State University Billings</Company>
  <LinksUpToDate>false</LinksUpToDate>
  <SharedDoc>false</SharedDoc>
  <HyperlinkBase/>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MSU Billings Community Task Force Recommendations</dc:title>
  <dc:subject/>
  <dc:creator>Wilcox, Shannon Lampe</dc:creator>
  <cp:keywords/>
  <dc:description/>
  <cp:lastModifiedBy>Patrick Williams</cp:lastModifiedBy>
  <cp:revision>21</cp:revision>
  <dcterms:created xsi:type="dcterms:W3CDTF">2018-02-27T20:16:00Z</dcterms:created>
  <dcterms:modified xsi:type="dcterms:W3CDTF">2018-03-05T20:38:49Z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